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2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4531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8658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0792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835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3124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7583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4819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7508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5319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6682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3744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8FE0-0D18-4721-9B9F-9BAFE9217AA8}" type="datetimeFigureOut">
              <a:rPr lang="sk-SK" smtClean="0"/>
              <a:pPr/>
              <a:t>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B8E2-E117-437C-A006-4FD088734A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0189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6133381"/>
            <a:ext cx="1219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524000" y="124692"/>
            <a:ext cx="9144000" cy="5850082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LIEČIVÁ – VYHODNOTENIE ZA ROK </a:t>
            </a:r>
            <a:r>
              <a:rPr lang="sk-SK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sk-SK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sk-SK" sz="40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sk-SK" sz="4000" b="1" dirty="0">
                <a:solidFill>
                  <a:srgbClr val="C00000"/>
                </a:solidFill>
                <a:latin typeface="+mn-lt"/>
              </a:rPr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Počet včelárov (členov ZO SZV) ktorí si nakúpili liečivá		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Celková cena liečív:						2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,0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€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33909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6133381"/>
            <a:ext cx="1219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23356" y="196079"/>
            <a:ext cx="9144000" cy="4447687"/>
          </a:xfrm>
        </p:spPr>
        <p:txBody>
          <a:bodyPr>
            <a:normAutofit/>
          </a:bodyPr>
          <a:lstStyle/>
          <a:p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Aké liečivá sa v roku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ZO SZV BA) nakupovali – aplikovali:</a:t>
            </a:r>
            <a:br>
              <a:rPr lang="sk-SK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rgbClr val="C00000"/>
                </a:solidFill>
              </a:rPr>
              <a:t/>
            </a:r>
            <a:br>
              <a:rPr lang="sk-SK" sz="4000" b="1" dirty="0">
                <a:solidFill>
                  <a:srgbClr val="C00000"/>
                </a:solidFill>
              </a:rPr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55925" y="828336"/>
          <a:ext cx="5562525" cy="4533710"/>
        </p:xfrm>
        <a:graphic>
          <a:graphicData uri="http://schemas.openxmlformats.org/drawingml/2006/table">
            <a:tbl>
              <a:tblPr/>
              <a:tblGrid>
                <a:gridCol w="3703509"/>
                <a:gridCol w="1859016"/>
              </a:tblGrid>
              <a:tr h="357337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NÁZOV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Avartin 01 B-90 jarný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Avartin 01 B-90 letný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Ekopol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Formidol 40ml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VarroMed 5mg/ml+44mg/ml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Gabon PF 90mg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M-1 AER 240mg/ml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Oxuvar 5,7%, 41,0mg/ml 500ml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Oxuvar 5,7%, 41,0mg/ml 2l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PolyVar Yellow 275mg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Thymovar 15g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Varidol 125mg/ml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Apidez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Bisanar 1ml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Bisanar 2ml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Kyselina šťavelová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5669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Formicpro 68,2g 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27408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6133381"/>
            <a:ext cx="1219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118003" y="340002"/>
            <a:ext cx="9781310" cy="5447917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KONTROLY AÚVL PRE ÚČELY ŠVPÚ a CEHZ </a:t>
            </a: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Počty 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prehliadnutých včelstiev</a:t>
            </a: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rgbClr val="C00000"/>
                </a:solidFill>
              </a:rPr>
              <a:t/>
            </a:r>
            <a:br>
              <a:rPr lang="sk-SK" sz="4000" b="1" dirty="0">
                <a:solidFill>
                  <a:srgbClr val="C00000"/>
                </a:solidFill>
              </a:rPr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uľka 1">
            <a:extLst>
              <a:ext uri="{FF2B5EF4-FFF2-40B4-BE49-F238E27FC236}">
                <a16:creationId xmlns="" xmlns:a16="http://schemas.microsoft.com/office/drawing/2014/main" id="{F1F4C2A5-2AC6-4A7C-B6ED-25E85FE17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8829434"/>
              </p:ext>
            </p:extLst>
          </p:nvPr>
        </p:nvGraphicFramePr>
        <p:xfrm>
          <a:off x="2667896" y="1614184"/>
          <a:ext cx="7165828" cy="4426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249">
                  <a:extLst>
                    <a:ext uri="{9D8B030D-6E8A-4147-A177-3AD203B41FA5}">
                      <a16:colId xmlns="" xmlns:a16="http://schemas.microsoft.com/office/drawing/2014/main" val="2481048607"/>
                    </a:ext>
                  </a:extLst>
                </a:gridCol>
                <a:gridCol w="2745348">
                  <a:extLst>
                    <a:ext uri="{9D8B030D-6E8A-4147-A177-3AD203B41FA5}">
                      <a16:colId xmlns="" xmlns:a16="http://schemas.microsoft.com/office/drawing/2014/main" val="1758860908"/>
                    </a:ext>
                  </a:extLst>
                </a:gridCol>
                <a:gridCol w="1830231">
                  <a:extLst>
                    <a:ext uri="{9D8B030D-6E8A-4147-A177-3AD203B41FA5}">
                      <a16:colId xmlns="" xmlns:a16="http://schemas.microsoft.com/office/drawing/2014/main" val="3024783951"/>
                    </a:ext>
                  </a:extLst>
                </a:gridCol>
              </a:tblGrid>
              <a:tr h="322192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 AÚVL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BRATISLAVA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SENEC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3484317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Užák 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sk-SK" sz="2000" u="none" strike="noStrike" dirty="0" smtClean="0">
                          <a:effectLst/>
                        </a:rPr>
                        <a:t>Štefan</a:t>
                      </a:r>
                      <a:r>
                        <a:rPr lang="sk-SK" sz="2000" u="none" strike="noStrike" dirty="0">
                          <a:effectLst/>
                        </a:rPr>
                        <a:t>, Ing.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431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2335584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smtClean="0">
                          <a:effectLst/>
                        </a:rPr>
                        <a:t>Sadovský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sk-SK" sz="2000" u="none" strike="noStrike" dirty="0" smtClean="0">
                          <a:effectLst/>
                        </a:rPr>
                        <a:t>Adam</a:t>
                      </a:r>
                      <a:r>
                        <a:rPr lang="sk-SK" sz="2000" u="none" strike="noStrike" dirty="0">
                          <a:effectLst/>
                        </a:rPr>
                        <a:t>, Ing.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428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2179621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smtClean="0">
                          <a:effectLst/>
                        </a:rPr>
                        <a:t>Porubský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Ľudovít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65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821615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smtClean="0">
                          <a:effectLst/>
                        </a:rPr>
                        <a:t>Guliš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Ferdinand, Ing.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0673946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smtClean="0">
                          <a:effectLst/>
                        </a:rPr>
                        <a:t>Gallik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Pavol, Ing.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06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0125994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smtClean="0">
                          <a:effectLst/>
                        </a:rPr>
                        <a:t>Liška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Martin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57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7161576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Kubica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Kamil Ing.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99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8556213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 err="1">
                          <a:effectLst/>
                        </a:rPr>
                        <a:t>Axamít</a:t>
                      </a:r>
                      <a:r>
                        <a:rPr lang="sk-SK" sz="2000" u="none" strike="noStrike" dirty="0">
                          <a:effectLst/>
                        </a:rPr>
                        <a:t> Michal, Ing.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5751298"/>
                  </a:ext>
                </a:extLst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Zeleňák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Eduard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342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Orešanská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Viera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53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Garay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sk-S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Milan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0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11</a:t>
                      </a:r>
                      <a:r>
                        <a:rPr lang="sk-SK" sz="2000" b="1" u="none" strike="noStrike" dirty="0" smtClean="0">
                          <a:effectLst/>
                        </a:rPr>
                        <a:t> </a:t>
                      </a:r>
                      <a:r>
                        <a:rPr lang="sk-SK" sz="2000" b="1" u="none" strike="noStrike" dirty="0">
                          <a:effectLst/>
                        </a:rPr>
                        <a:t>AÚVL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 smtClean="0">
                          <a:effectLst/>
                        </a:rPr>
                        <a:t>1</a:t>
                      </a:r>
                      <a:r>
                        <a:rPr lang="en-US" sz="2000" b="1" u="none" strike="noStrike" dirty="0" smtClean="0">
                          <a:effectLst/>
                        </a:rPr>
                        <a:t>287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en-US" sz="2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02</a:t>
                      </a:r>
                      <a:endParaRPr lang="sk-SK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9944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196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="" xmlns:a16="http://schemas.microsoft.com/office/drawing/2014/main" id="{61BCEBD5-C1F0-4126-8B4D-45AEDF1CF9DD}"/>
              </a:ext>
            </a:extLst>
          </p:cNvPr>
          <p:cNvSpPr/>
          <p:nvPr/>
        </p:nvSpPr>
        <p:spPr>
          <a:xfrm>
            <a:off x="783771" y="2024544"/>
            <a:ext cx="2873829" cy="230785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28700" y="2157274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sk-SK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LIEČIVÁ – VČELY </a:t>
            </a:r>
            <a:r>
              <a:rPr lang="en-US" sz="27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</a:t>
            </a:r>
            <a: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k-SK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rok </a:t>
            </a:r>
            <a:r>
              <a:rPr lang="en-US" sz="2700" b="1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2023:</a:t>
            </a:r>
            <a: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7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1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1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0" y="6133381"/>
            <a:ext cx="1219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94032" y="919810"/>
          <a:ext cx="5359400" cy="4888230"/>
        </p:xfrm>
        <a:graphic>
          <a:graphicData uri="http://schemas.openxmlformats.org/drawingml/2006/table">
            <a:tbl>
              <a:tblPr/>
              <a:tblGrid>
                <a:gridCol w="1816100"/>
                <a:gridCol w="1066800"/>
                <a:gridCol w="660400"/>
                <a:gridCol w="977900"/>
                <a:gridCol w="838200"/>
              </a:tblGrid>
              <a:tr h="207645">
                <a:tc rowSpan="2"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Názov liečiva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Účinná látka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>
                          <a:latin typeface="Times New Roman"/>
                        </a:rPr>
                        <a:t>Na počet včelstiev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200" b="0" i="0" u="none" strike="noStrike">
                          <a:latin typeface="Times New Roman"/>
                        </a:rPr>
                        <a:t>Obsah balenia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latin typeface="Times New Roman"/>
                        </a:rPr>
                        <a:t>Cena za 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latin typeface="Times New Roman"/>
                        </a:rPr>
                        <a:t>s 20% DPH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latin typeface="Times New Roman"/>
                        </a:rPr>
                        <a:t>Avartin B-90 (dodanie na jar)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amitráz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10ks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3,50 €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Avartin B-90 (dodanie v lete)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amitráz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10ks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3,50 €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Bayvarol 3,6mg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flumetrin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1-2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4ks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9,00 €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Formidol 40ml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kyselina mravčia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1-2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2ks doštičiek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3,80 €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Fumigantné pásy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50ks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4,85 €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Gabon PF 90mg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fluvalinát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50ks doštičiek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39,95 €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M-1 AER 240mg/ml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fluvalinát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30-40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2,5ml fľaštička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5,55 €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7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Oxuvar 5,7%, 41,0mg/ml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latin typeface="Arial"/>
                        </a:rPr>
                        <a:t>dihydrát kyseliny šťavelovej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5-15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latin typeface="Times New Roman"/>
                        </a:rPr>
                        <a:t>500ml fľaša s 275g roztokom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13,50 €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Oxuvar 5,7%, 41,0mg/ml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latin typeface="Arial"/>
                        </a:rPr>
                        <a:t>dihydrát kyseliny šťavelovej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20-60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2l fľaša s 1kg roztokom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37,90 €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PolyVar Yellow 275mg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flumetrin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10ks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49,50 €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Thymovar 15g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tymol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5-7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10ks pásikov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21,50 €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Varidol 125mg/ml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amitráz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5ml fľaštička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latin typeface="Times New Roman"/>
                        </a:rPr>
                        <a:t>4,20 €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VarroMed 5mg/ml+44mg/ml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latin typeface="Arial"/>
                        </a:rPr>
                        <a:t>kys mravčia, kys. šťavelová dihydrát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latin typeface="Times New Roman"/>
                        </a:rPr>
                        <a:t>555ml fľaštička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latin typeface="Times New Roman"/>
                        </a:rPr>
                        <a:t>32,50 €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01810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319</Words>
  <Application>Microsoft Office PowerPoint</Application>
  <PresentationFormat>Custom</PresentationFormat>
  <Paragraphs>144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Motív Office</vt:lpstr>
      <vt:lpstr>LIEČIVÁ – VYHODNOTENIE ZA ROK 2022 :  Počet včelárov (členov ZO SZV) ktorí si nakúpili liečivá  47  Celková cena liečív:      2 716,05 €     </vt:lpstr>
      <vt:lpstr>Aké liečivá sa v roku 2022 (v ZO SZV BA) nakupovali – aplikovali:          </vt:lpstr>
      <vt:lpstr>KONTROLY AÚVL PRE ÚČELY ŠVPÚ a CEHZ 2022 Počty prehliadnutých včelstiev          </vt:lpstr>
      <vt:lpstr>        LIEČIVÁ – VČELY na rok 2023: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Štátna veterinárna a potravinová správa SR vydala nový „Národný program eradikácie moru včelieho plodu na roky 2018-2019.“</dc:title>
  <dc:creator>Pista</dc:creator>
  <cp:lastModifiedBy>adamkrt</cp:lastModifiedBy>
  <cp:revision>26</cp:revision>
  <dcterms:created xsi:type="dcterms:W3CDTF">2018-03-04T13:26:43Z</dcterms:created>
  <dcterms:modified xsi:type="dcterms:W3CDTF">2023-03-04T18:35:16Z</dcterms:modified>
</cp:coreProperties>
</file>